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8229600" cx="14630400"/>
  <p:notesSz cx="8229600" cy="14630400"/>
  <p:embeddedFontLst>
    <p:embeddedFont>
      <p:font typeface="Inter"/>
      <p:regular r:id="rId23"/>
      <p:bold r:id="rId24"/>
      <p:italic r:id="rId25"/>
      <p:boldItalic r:id="rId26"/>
    </p:embeddedFont>
    <p:embeddedFont>
      <p:font typeface="Libre Baskerville"/>
      <p:regular r:id="rId27"/>
      <p:bold r:id="rId28"/>
      <p:italic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28" Type="http://schemas.openxmlformats.org/officeDocument/2006/relationships/font" Target="fonts/LibreBaskerville-bold.fntdata"/><Relationship Id="rId27" Type="http://schemas.openxmlformats.org/officeDocument/2006/relationships/font" Target="fonts/LibreBaskervill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breBaskervill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7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6.xml"/><Relationship Id="rId32" Type="http://schemas.openxmlformats.org/officeDocument/2006/relationships/font" Target="fonts/DM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4127b8ed7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44127b8ed7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44127b8ed7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4127b8ed7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44127b8ed7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44127b8ed7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4127b8ed7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4127b8ed7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44127b8ed7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4127b8ed7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4127b8ed7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44127b8ed7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4127b8ed7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44127b8ed7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44127b8ed7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4127b8ed7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44127b8ed7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44127b8ed7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4127b8ed7_0_251:notes"/>
          <p:cNvSpPr txBox="1"/>
          <p:nvPr>
            <p:ph idx="1" type="body"/>
          </p:nvPr>
        </p:nvSpPr>
        <p:spPr>
          <a:xfrm>
            <a:off x="822951" y="6949429"/>
            <a:ext cx="6583800" cy="6583800"/>
          </a:xfrm>
          <a:prstGeom prst="rect">
            <a:avLst/>
          </a:prstGeom>
        </p:spPr>
        <p:txBody>
          <a:bodyPr anchorCtr="0" anchor="t" bIns="66525" lIns="66525" spcFirstLastPara="1" rIns="66525" wrap="square" tIns="66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44127b8ed7_0_251:notes"/>
          <p:cNvSpPr/>
          <p:nvPr>
            <p:ph idx="2" type="sldImg"/>
          </p:nvPr>
        </p:nvSpPr>
        <p:spPr>
          <a:xfrm>
            <a:off x="1370393" y="1097276"/>
            <a:ext cx="5489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0965106ab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40965106a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340965106ab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4127b8ed7_0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4127b8ed7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44127b8ed7_0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4127b8ed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44127b8ed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44127b8ed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4127b8ed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44127b8ed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44127b8ed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4127b8ed7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44127b8ed7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44127b8ed7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4127b8ed7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44127b8ed7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44127b8ed7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671732" y="1277983"/>
            <a:ext cx="7440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500">
                <a:solidFill>
                  <a:srgbClr val="FBBC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435713" y="2237752"/>
            <a:ext cx="9759000" cy="2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2700">
                <a:solidFill>
                  <a:srgbClr val="27316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974336" y="7653528"/>
            <a:ext cx="46818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731520" y="7653528"/>
            <a:ext cx="33648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0533889" y="7653528"/>
            <a:ext cx="336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22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22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22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22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22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22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22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2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hyperlink" Target="mailto:berger-ghislain.theubo@grenoble-inp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MIGRATION EFFICACE INTRA CLUSTER OPENSTACK</a:t>
            </a:r>
            <a:endParaRPr b="0" i="0" sz="4450" u="none" cap="none" strike="noStrike"/>
          </a:p>
        </p:txBody>
      </p:sp>
      <p:sp>
        <p:nvSpPr>
          <p:cNvPr id="64" name="Google Shape;64;p14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Migration Live Multi-Clusters sur Grid'5000. Mise en œuvre d’une migration de VMs entre clusters hétérogènes.</a:t>
            </a:r>
            <a:endParaRPr b="0" i="0" sz="17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7810" y="5664637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6756440" y="5640110"/>
            <a:ext cx="4322207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par BERGER GHISLAIN THEUBO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/>
          <p:nvPr/>
        </p:nvSpPr>
        <p:spPr>
          <a:xfrm>
            <a:off x="516017" y="405408"/>
            <a:ext cx="562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900"/>
              <a:buFont typeface="Libre Baskerville"/>
              <a:buNone/>
            </a:pPr>
            <a:r>
              <a:rPr b="0" i="0" lang="en-US" sz="2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Défi Inter-Clusters (Étape 1/2)</a:t>
            </a:r>
            <a:endParaRPr b="0" i="0" sz="2900" u="none" cap="none" strike="noStrike"/>
          </a:p>
        </p:txBody>
      </p:sp>
      <p:sp>
        <p:nvSpPr>
          <p:cNvPr id="202" name="Google Shape;202;p23"/>
          <p:cNvSpPr/>
          <p:nvPr/>
        </p:nvSpPr>
        <p:spPr>
          <a:xfrm>
            <a:off x="516017" y="1603177"/>
            <a:ext cx="4385400" cy="147300"/>
          </a:xfrm>
          <a:prstGeom prst="roundRect">
            <a:avLst>
              <a:gd fmla="val 42011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516017" y="1971675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Problème Réseau</a:t>
            </a:r>
            <a:endParaRPr b="0" i="0" sz="1450" u="none" cap="none" strike="noStrike"/>
          </a:p>
        </p:txBody>
      </p:sp>
      <p:sp>
        <p:nvSpPr>
          <p:cNvPr id="204" name="Google Shape;204;p23"/>
          <p:cNvSpPr/>
          <p:nvPr/>
        </p:nvSpPr>
        <p:spPr>
          <a:xfrm>
            <a:off x="516017" y="2290405"/>
            <a:ext cx="4385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Les clusters A et B se trouvent sur des VLANs différents → </a:t>
            </a: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Neutron bloque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la communication</a:t>
            </a:r>
            <a:endParaRPr b="0" i="0" sz="1150" u="none" cap="none" strike="noStrike"/>
          </a:p>
        </p:txBody>
      </p:sp>
      <p:sp>
        <p:nvSpPr>
          <p:cNvPr id="205" name="Google Shape;205;p23"/>
          <p:cNvSpPr/>
          <p:nvPr/>
        </p:nvSpPr>
        <p:spPr>
          <a:xfrm>
            <a:off x="5122426" y="1382078"/>
            <a:ext cx="4385400" cy="147300"/>
          </a:xfrm>
          <a:prstGeom prst="roundRect">
            <a:avLst>
              <a:gd fmla="val 42011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5122426" y="1561626"/>
            <a:ext cx="1847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Solution Technique</a:t>
            </a:r>
            <a:endParaRPr b="0" i="0" sz="1450" u="none" cap="none" strike="noStrike"/>
          </a:p>
        </p:txBody>
      </p:sp>
      <p:sp>
        <p:nvSpPr>
          <p:cNvPr id="207" name="Google Shape;207;p23"/>
          <p:cNvSpPr/>
          <p:nvPr/>
        </p:nvSpPr>
        <p:spPr>
          <a:xfrm>
            <a:off x="5122426" y="2069306"/>
            <a:ext cx="4385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Soumission d'un job OAR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pour forcer l'affectation sur le VLAN 42</a:t>
            </a:r>
            <a:endParaRPr b="0" i="0" sz="1150" u="none" cap="none" strike="noStrike"/>
          </a:p>
        </p:txBody>
      </p:sp>
      <p:sp>
        <p:nvSpPr>
          <p:cNvPr id="208" name="Google Shape;208;p23"/>
          <p:cNvSpPr/>
          <p:nvPr/>
        </p:nvSpPr>
        <p:spPr>
          <a:xfrm>
            <a:off x="9728954" y="1160978"/>
            <a:ext cx="4385400" cy="147300"/>
          </a:xfrm>
          <a:prstGeom prst="roundRect">
            <a:avLst>
              <a:gd fmla="val 42011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9728954" y="1529477"/>
            <a:ext cx="21891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Preuves &amp; Vérifications</a:t>
            </a:r>
            <a:endParaRPr b="0" i="0" sz="1450" u="none" cap="none" strike="noStrike"/>
          </a:p>
        </p:txBody>
      </p:sp>
      <p:sp>
        <p:nvSpPr>
          <p:cNvPr id="210" name="Google Shape;210;p23"/>
          <p:cNvSpPr/>
          <p:nvPr/>
        </p:nvSpPr>
        <p:spPr>
          <a:xfrm>
            <a:off x="9728954" y="1848207"/>
            <a:ext cx="4385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Adresses IP affectées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et vérification via commande ip addr</a:t>
            </a:r>
            <a:endParaRPr b="0" i="0" sz="1150" u="none" cap="none" strike="noStrike"/>
          </a:p>
        </p:txBody>
      </p:sp>
      <p:sp>
        <p:nvSpPr>
          <p:cNvPr id="211" name="Google Shape;211;p23"/>
          <p:cNvSpPr/>
          <p:nvPr/>
        </p:nvSpPr>
        <p:spPr>
          <a:xfrm>
            <a:off x="516017" y="2927747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Solution Technique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212" name="Google Shape;212;p23"/>
          <p:cNvSpPr/>
          <p:nvPr/>
        </p:nvSpPr>
        <p:spPr>
          <a:xfrm>
            <a:off x="516017" y="3329345"/>
            <a:ext cx="13598400" cy="456600"/>
          </a:xfrm>
          <a:prstGeom prst="roundRect">
            <a:avLst>
              <a:gd fmla="val 13558" name="adj"/>
            </a:avLst>
          </a:prstGeom>
          <a:solidFill>
            <a:srgbClr val="F7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508754" y="3329345"/>
            <a:ext cx="13612800" cy="456600"/>
          </a:xfrm>
          <a:prstGeom prst="roundRect">
            <a:avLst>
              <a:gd fmla="val 4842" name="adj"/>
            </a:avLst>
          </a:prstGeom>
          <a:solidFill>
            <a:srgbClr val="F7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656153" y="3439835"/>
            <a:ext cx="133182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oarsub -t exotic -l "nodes=2,cluster!='dahu'" -p "vlan=42"</a:t>
            </a:r>
            <a:endParaRPr b="0" i="0" sz="1150" u="none" cap="none" strike="noStrike"/>
          </a:p>
        </p:txBody>
      </p:sp>
      <p:sp>
        <p:nvSpPr>
          <p:cNvPr id="215" name="Google Shape;215;p23"/>
          <p:cNvSpPr/>
          <p:nvPr/>
        </p:nvSpPr>
        <p:spPr>
          <a:xfrm>
            <a:off x="516017" y="3951923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Preuves &amp; Vérifications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216" name="Google Shape;216;p23"/>
          <p:cNvSpPr/>
          <p:nvPr/>
        </p:nvSpPr>
        <p:spPr>
          <a:xfrm>
            <a:off x="516017" y="4353520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Adresses IP affectées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217" name="Google Shape;217;p23"/>
          <p:cNvSpPr/>
          <p:nvPr/>
        </p:nvSpPr>
        <p:spPr>
          <a:xfrm>
            <a:off x="516017" y="4755118"/>
            <a:ext cx="13598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Nœud1 : vlan42 → 10.42.0.1/24</a:t>
            </a:r>
            <a:b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Nœud2 : vlan42 → 10.42.0.2/24</a:t>
            </a:r>
            <a:endParaRPr b="0" i="0" sz="1150" u="none" cap="none" strike="noStrike"/>
          </a:p>
        </p:txBody>
      </p:sp>
      <p:sp>
        <p:nvSpPr>
          <p:cNvPr id="218" name="Google Shape;218;p23"/>
          <p:cNvSpPr/>
          <p:nvPr/>
        </p:nvSpPr>
        <p:spPr>
          <a:xfrm>
            <a:off x="516017" y="5392460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Exemple de sortie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de ip addr :</a:t>
            </a:r>
            <a:endParaRPr b="0" i="0" sz="1150" u="none" cap="none" strike="noStrike"/>
          </a:p>
        </p:txBody>
      </p:sp>
      <p:sp>
        <p:nvSpPr>
          <p:cNvPr id="219" name="Google Shape;219;p23"/>
          <p:cNvSpPr/>
          <p:nvPr/>
        </p:nvSpPr>
        <p:spPr>
          <a:xfrm>
            <a:off x="516017" y="5794058"/>
            <a:ext cx="13598400" cy="692400"/>
          </a:xfrm>
          <a:prstGeom prst="roundRect">
            <a:avLst>
              <a:gd fmla="val 8943" name="adj"/>
            </a:avLst>
          </a:prstGeom>
          <a:solidFill>
            <a:srgbClr val="F7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508754" y="5794058"/>
            <a:ext cx="13612800" cy="692400"/>
          </a:xfrm>
          <a:prstGeom prst="roundRect">
            <a:avLst>
              <a:gd fmla="val 3194" name="adj"/>
            </a:avLst>
          </a:prstGeom>
          <a:solidFill>
            <a:srgbClr val="F7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656153" y="5904548"/>
            <a:ext cx="13318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Avant VLAN: inet 192.168.0.101/24 brd 192.168.0.255 scope global eth0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Après VLAN (vlan42): inet 10.42.0.1/24 brd 10.42.0.255 scope global vlan42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/>
          <p:nvPr/>
        </p:nvSpPr>
        <p:spPr>
          <a:xfrm>
            <a:off x="516017" y="405408"/>
            <a:ext cx="135984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900"/>
              <a:buFont typeface="Libre Baskerville"/>
              <a:buNone/>
            </a:pPr>
            <a:r>
              <a:rPr b="0" i="0" lang="en-US" sz="2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Défi Inter-Clusters (Étape 2/2) PAS ENCORE OPERATIONELLE MAIS IMPLENTABLE DANS LES PROCHAINS JOURS</a:t>
            </a:r>
            <a:endParaRPr b="0" i="0" sz="2900" u="none" cap="none" strike="noStrike"/>
          </a:p>
        </p:txBody>
      </p:sp>
      <p:sp>
        <p:nvSpPr>
          <p:cNvPr id="228" name="Google Shape;228;p24"/>
          <p:cNvSpPr/>
          <p:nvPr/>
        </p:nvSpPr>
        <p:spPr>
          <a:xfrm>
            <a:off x="3704273" y="2062639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OAR</a:t>
            </a:r>
            <a:endParaRPr b="0" i="0" sz="1450" u="none" cap="none" strike="noStrike"/>
          </a:p>
        </p:txBody>
      </p:sp>
      <p:sp>
        <p:nvSpPr>
          <p:cNvPr id="229" name="Google Shape;229;p24"/>
          <p:cNvSpPr/>
          <p:nvPr/>
        </p:nvSpPr>
        <p:spPr>
          <a:xfrm>
            <a:off x="516017" y="2381369"/>
            <a:ext cx="5031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Soumission du job</a:t>
            </a:r>
            <a:endParaRPr b="0" i="0" sz="1150" u="none" cap="none" strike="noStrike"/>
          </a:p>
        </p:txBody>
      </p:sp>
      <p:pic>
        <p:nvPicPr>
          <p:cNvPr descr="preencoded.png" id="230" name="Google Shape;2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340" y="1621750"/>
            <a:ext cx="3093601" cy="30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/>
          <p:nvPr/>
        </p:nvSpPr>
        <p:spPr>
          <a:xfrm>
            <a:off x="6582192" y="2144732"/>
            <a:ext cx="220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00"/>
              <a:buFont typeface="Libre Baskerville"/>
              <a:buNone/>
            </a:pPr>
            <a:r>
              <a:rPr b="0" i="0" lang="en-US" sz="17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1700" u="none" cap="none" strike="noStrike"/>
          </a:p>
        </p:txBody>
      </p:sp>
      <p:sp>
        <p:nvSpPr>
          <p:cNvPr id="232" name="Google Shape;232;p24"/>
          <p:cNvSpPr/>
          <p:nvPr/>
        </p:nvSpPr>
        <p:spPr>
          <a:xfrm>
            <a:off x="9083040" y="2062639"/>
            <a:ext cx="1971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VLAN</a:t>
            </a:r>
            <a:endParaRPr b="0" i="0" sz="1450" u="none" cap="none" strike="noStrike"/>
          </a:p>
        </p:txBody>
      </p:sp>
      <p:sp>
        <p:nvSpPr>
          <p:cNvPr id="233" name="Google Shape;233;p24"/>
          <p:cNvSpPr/>
          <p:nvPr/>
        </p:nvSpPr>
        <p:spPr>
          <a:xfrm>
            <a:off x="9083040" y="2381369"/>
            <a:ext cx="5031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Mise en place du VLAN 42</a:t>
            </a:r>
            <a:endParaRPr b="0" i="0" sz="1150" u="none" cap="none" strike="noStrike"/>
          </a:p>
        </p:txBody>
      </p:sp>
      <p:pic>
        <p:nvPicPr>
          <p:cNvPr descr="preencoded.png" id="234" name="Google Shape;2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8340" y="1621750"/>
            <a:ext cx="3093601" cy="30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/>
          <p:nvPr/>
        </p:nvSpPr>
        <p:spPr>
          <a:xfrm>
            <a:off x="8090595" y="2407980"/>
            <a:ext cx="220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00"/>
              <a:buFont typeface="Libre Baskerville"/>
              <a:buNone/>
            </a:pPr>
            <a:r>
              <a:rPr b="0" i="0" lang="en-US" sz="17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1700" u="none" cap="none" strike="noStrike"/>
          </a:p>
        </p:txBody>
      </p:sp>
      <p:sp>
        <p:nvSpPr>
          <p:cNvPr id="236" name="Google Shape;236;p24"/>
          <p:cNvSpPr/>
          <p:nvPr/>
        </p:nvSpPr>
        <p:spPr>
          <a:xfrm>
            <a:off x="9083040" y="3719989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Vérification CPU</a:t>
            </a:r>
            <a:endParaRPr b="0" i="0" sz="1450" u="none" cap="none" strike="noStrike"/>
          </a:p>
        </p:txBody>
      </p:sp>
      <p:sp>
        <p:nvSpPr>
          <p:cNvPr id="237" name="Google Shape;237;p24"/>
          <p:cNvSpPr/>
          <p:nvPr/>
        </p:nvSpPr>
        <p:spPr>
          <a:xfrm>
            <a:off x="9083040" y="4038719"/>
            <a:ext cx="5031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Contrôle de compatibilité</a:t>
            </a:r>
            <a:endParaRPr b="0" i="0" sz="1150" u="none" cap="none" strike="noStrike"/>
          </a:p>
        </p:txBody>
      </p:sp>
      <p:pic>
        <p:nvPicPr>
          <p:cNvPr descr="preencoded.png" id="238" name="Google Shape;23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8340" y="1621750"/>
            <a:ext cx="3093601" cy="30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/>
          <p:nvPr/>
        </p:nvSpPr>
        <p:spPr>
          <a:xfrm>
            <a:off x="7827347" y="3916382"/>
            <a:ext cx="220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00"/>
              <a:buFont typeface="Libre Baskerville"/>
              <a:buNone/>
            </a:pPr>
            <a:r>
              <a:rPr b="0" i="0" lang="en-US" sz="17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b="0" i="0" sz="1700" u="none" cap="none" strike="noStrike"/>
          </a:p>
        </p:txBody>
      </p:sp>
      <p:sp>
        <p:nvSpPr>
          <p:cNvPr id="240" name="Google Shape;240;p24"/>
          <p:cNvSpPr/>
          <p:nvPr/>
        </p:nvSpPr>
        <p:spPr>
          <a:xfrm>
            <a:off x="3704273" y="3719989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Migration</a:t>
            </a:r>
            <a:endParaRPr b="0" i="0" sz="1450" u="none" cap="none" strike="noStrike"/>
          </a:p>
        </p:txBody>
      </p:sp>
      <p:sp>
        <p:nvSpPr>
          <p:cNvPr id="241" name="Google Shape;241;p24"/>
          <p:cNvSpPr/>
          <p:nvPr/>
        </p:nvSpPr>
        <p:spPr>
          <a:xfrm>
            <a:off x="516017" y="4038719"/>
            <a:ext cx="5031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Transfert de la VM</a:t>
            </a:r>
            <a:endParaRPr b="0" i="0" sz="1150" u="none" cap="none" strike="noStrike"/>
          </a:p>
        </p:txBody>
      </p:sp>
      <p:pic>
        <p:nvPicPr>
          <p:cNvPr descr="preencoded.png" id="242" name="Google Shape;24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68340" y="1621750"/>
            <a:ext cx="3093601" cy="30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/>
          <p:nvPr/>
        </p:nvSpPr>
        <p:spPr>
          <a:xfrm>
            <a:off x="6318945" y="3653135"/>
            <a:ext cx="220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00"/>
              <a:buFont typeface="Libre Baskerville"/>
              <a:buNone/>
            </a:pPr>
            <a:r>
              <a:rPr b="0" i="0" lang="en-US" sz="17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b="0" i="0" sz="1700" u="none" cap="none" strike="noStrike"/>
          </a:p>
        </p:txBody>
      </p:sp>
      <p:sp>
        <p:nvSpPr>
          <p:cNvPr id="244" name="Google Shape;244;p24"/>
          <p:cNvSpPr/>
          <p:nvPr/>
        </p:nvSpPr>
        <p:spPr>
          <a:xfrm>
            <a:off x="516017" y="4881205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Problème CPU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245" name="Google Shape;245;p24"/>
          <p:cNvSpPr/>
          <p:nvPr/>
        </p:nvSpPr>
        <p:spPr>
          <a:xfrm>
            <a:off x="516017" y="5282803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Incompatibilité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 Différences de flags entre Intel et AMD entraînant l'échec de la migration Xen</a:t>
            </a:r>
            <a:endParaRPr b="0" i="0" sz="1150" u="none" cap="none" strike="noStrike"/>
          </a:p>
        </p:txBody>
      </p:sp>
      <p:sp>
        <p:nvSpPr>
          <p:cNvPr id="246" name="Google Shape;246;p24"/>
          <p:cNvSpPr/>
          <p:nvPr/>
        </p:nvSpPr>
        <p:spPr>
          <a:xfrm>
            <a:off x="516017" y="5684401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Solution de Vérification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247" name="Google Shape;247;p24"/>
          <p:cNvSpPr/>
          <p:nvPr/>
        </p:nvSpPr>
        <p:spPr>
          <a:xfrm>
            <a:off x="516017" y="6085999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Code de contrôle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dans le fichier JSON</a:t>
            </a:r>
            <a:endParaRPr b="0" i="0" sz="1150" u="none" cap="none" strike="noStrike"/>
          </a:p>
        </p:txBody>
      </p:sp>
      <p:sp>
        <p:nvSpPr>
          <p:cNvPr id="248" name="Google Shape;248;p24"/>
          <p:cNvSpPr/>
          <p:nvPr/>
        </p:nvSpPr>
        <p:spPr>
          <a:xfrm>
            <a:off x="516017" y="6487597"/>
            <a:ext cx="13598400" cy="692400"/>
          </a:xfrm>
          <a:prstGeom prst="roundRect">
            <a:avLst>
              <a:gd fmla="val 8943" name="adj"/>
            </a:avLst>
          </a:prstGeom>
          <a:solidFill>
            <a:srgbClr val="F7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508754" y="6487597"/>
            <a:ext cx="13612800" cy="692400"/>
          </a:xfrm>
          <a:prstGeom prst="roundRect">
            <a:avLst>
              <a:gd fmla="val 3194" name="adj"/>
            </a:avLst>
          </a:prstGeom>
          <a:solidFill>
            <a:srgbClr val="F7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656153" y="6598087"/>
            <a:ext cx="13318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if not json[src][dst]["success"]: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raise Exception(f"Blocked: {json[src][dst]['info']}")</a:t>
            </a:r>
            <a:endParaRPr b="0" i="0" sz="1150" u="none" cap="none" strike="noStrike"/>
          </a:p>
        </p:txBody>
      </p:sp>
      <p:sp>
        <p:nvSpPr>
          <p:cNvPr id="251" name="Google Shape;251;p24"/>
          <p:cNvSpPr/>
          <p:nvPr/>
        </p:nvSpPr>
        <p:spPr>
          <a:xfrm>
            <a:off x="516017" y="7345918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But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 Arrêter la migration en cas d'incompatibilité détectée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/>
          <p:nvPr/>
        </p:nvSpPr>
        <p:spPr>
          <a:xfrm>
            <a:off x="455092" y="165039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Extrait de fichier JSON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montrant le blocage</a:t>
            </a:r>
            <a:endParaRPr b="0" i="0" sz="1150" u="none" cap="none" strike="noStrike"/>
          </a:p>
        </p:txBody>
      </p:sp>
      <p:sp>
        <p:nvSpPr>
          <p:cNvPr id="258" name="Google Shape;258;p25"/>
          <p:cNvSpPr/>
          <p:nvPr/>
        </p:nvSpPr>
        <p:spPr>
          <a:xfrm>
            <a:off x="735303" y="584315"/>
            <a:ext cx="133182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"intel_cluster": {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"amd_cluster": {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  "success": false,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  "info": "Flags CPU incompatibles: SSE4.2 manquant sur AMD"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50" u="none" cap="none" strike="noStrike"/>
          </a:p>
        </p:txBody>
      </p:sp>
      <p:sp>
        <p:nvSpPr>
          <p:cNvPr id="259" name="Google Shape;259;p25"/>
          <p:cNvSpPr/>
          <p:nvPr/>
        </p:nvSpPr>
        <p:spPr>
          <a:xfrm>
            <a:off x="296567" y="3142546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Schéma de Vérification CPU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260" name="Google Shape;260;p25"/>
          <p:cNvSpPr/>
          <p:nvPr/>
        </p:nvSpPr>
        <p:spPr>
          <a:xfrm>
            <a:off x="662317" y="3458793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Diagramme conceptuel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illustrant le contrôle entre clusters</a:t>
            </a:r>
            <a:endParaRPr b="0" i="0" sz="1150" u="none" cap="none" strike="noStrike"/>
          </a:p>
        </p:txBody>
      </p:sp>
      <p:sp>
        <p:nvSpPr>
          <p:cNvPr id="261" name="Google Shape;261;p25"/>
          <p:cNvSpPr/>
          <p:nvPr/>
        </p:nvSpPr>
        <p:spPr>
          <a:xfrm>
            <a:off x="3" y="3775056"/>
            <a:ext cx="13318200" cy="14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[Source: Cluster Intel]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Vérification JSON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[Destination: Cluster AMD]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(Blocage: Flags incompatibles)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1045303" y="1294491"/>
            <a:ext cx="13318200" cy="4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[Niveau 3: Cloud]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OpenStack Yoga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(Openstack CLI modifié,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Neutron VLAN-aware)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[Niveau 2: Hyperviseur]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Xen 4.15     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[Niveau 1: Physique]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Grid'5000 Clusters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(Intel, AMD, GPU...)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+-----------------------+</a:t>
            </a:r>
            <a:endParaRPr b="0" i="0" sz="1150" u="none" cap="none" strike="noStrike"/>
          </a:p>
        </p:txBody>
      </p:sp>
      <p:sp>
        <p:nvSpPr>
          <p:cNvPr id="268" name="Google Shape;268;p26"/>
          <p:cNvSpPr/>
          <p:nvPr/>
        </p:nvSpPr>
        <p:spPr>
          <a:xfrm>
            <a:off x="1045292" y="612480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Schéma d'Architecture 3 Niveaux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4" name="Google Shape;2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/>
          <p:nvPr/>
        </p:nvSpPr>
        <p:spPr>
          <a:xfrm>
            <a:off x="415855" y="659125"/>
            <a:ext cx="8411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 </a:t>
            </a:r>
            <a:endParaRPr b="0" i="0" sz="4450" u="none" cap="none" strike="noStrike"/>
          </a:p>
        </p:txBody>
      </p:sp>
      <p:sp>
        <p:nvSpPr>
          <p:cNvPr id="276" name="Google Shape;276;p27"/>
          <p:cNvSpPr/>
          <p:nvPr/>
        </p:nvSpPr>
        <p:spPr>
          <a:xfrm>
            <a:off x="793790" y="2271474"/>
            <a:ext cx="3664800" cy="4117500"/>
          </a:xfrm>
          <a:prstGeom prst="roundRect">
            <a:avLst>
              <a:gd fmla="val 2599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1028224" y="2505908"/>
            <a:ext cx="3195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Migration Intra-Cluster</a:t>
            </a:r>
            <a:endParaRPr b="0" i="0" sz="2200" u="none" cap="none" strike="noStrike"/>
          </a:p>
        </p:txBody>
      </p:sp>
      <p:sp>
        <p:nvSpPr>
          <p:cNvPr id="278" name="Google Shape;278;p27"/>
          <p:cNvSpPr/>
          <p:nvPr/>
        </p:nvSpPr>
        <p:spPr>
          <a:xfrm>
            <a:off x="1028224" y="3350657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Migration réussie en moins de 60 secondes</a:t>
            </a:r>
            <a:endParaRPr b="0" i="0" sz="1750" u="none" cap="none" strike="noStrike"/>
          </a:p>
        </p:txBody>
      </p:sp>
      <p:sp>
        <p:nvSpPr>
          <p:cNvPr id="279" name="Google Shape;279;p27"/>
          <p:cNvSpPr/>
          <p:nvPr/>
        </p:nvSpPr>
        <p:spPr>
          <a:xfrm>
            <a:off x="1028224" y="4212550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Vérification JSON fonctionnelle</a:t>
            </a:r>
            <a:endParaRPr b="0" i="0" sz="1750" u="none" cap="none" strike="noStrike"/>
          </a:p>
        </p:txBody>
      </p:sp>
      <p:sp>
        <p:nvSpPr>
          <p:cNvPr id="280" name="Google Shape;280;p27"/>
          <p:cNvSpPr/>
          <p:nvPr/>
        </p:nvSpPr>
        <p:spPr>
          <a:xfrm>
            <a:off x="1028224" y="5074444"/>
            <a:ext cx="3195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Validation Nova complète</a:t>
            </a:r>
            <a:endParaRPr b="0" i="0" sz="1750" u="none" cap="none" strike="noStrike"/>
          </a:p>
        </p:txBody>
      </p:sp>
      <p:sp>
        <p:nvSpPr>
          <p:cNvPr id="281" name="Google Shape;281;p27"/>
          <p:cNvSpPr/>
          <p:nvPr/>
        </p:nvSpPr>
        <p:spPr>
          <a:xfrm>
            <a:off x="4685467" y="2271474"/>
            <a:ext cx="3664800" cy="4117500"/>
          </a:xfrm>
          <a:prstGeom prst="roundRect">
            <a:avLst>
              <a:gd fmla="val 2599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4919901" y="2505908"/>
            <a:ext cx="31959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Prochaines Étapes :Pontage Inter-Clusters</a:t>
            </a:r>
            <a:endParaRPr b="0" i="0" sz="2200" u="none" cap="none" strike="noStrike"/>
          </a:p>
        </p:txBody>
      </p:sp>
      <p:sp>
        <p:nvSpPr>
          <p:cNvPr id="283" name="Google Shape;283;p27"/>
          <p:cNvSpPr/>
          <p:nvPr/>
        </p:nvSpPr>
        <p:spPr>
          <a:xfrm>
            <a:off x="4919901" y="3704987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DM Sans"/>
              <a:buNone/>
            </a:pPr>
            <a:r>
              <a:rPr lang="en-U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Configuration VLAN 42 opérationnelle</a:t>
            </a:r>
            <a:endParaRPr b="0" i="0" sz="1750" u="none" cap="none" strike="noStrike"/>
          </a:p>
        </p:txBody>
      </p:sp>
      <p:sp>
        <p:nvSpPr>
          <p:cNvPr id="284" name="Google Shape;284;p27"/>
          <p:cNvSpPr/>
          <p:nvPr/>
        </p:nvSpPr>
        <p:spPr>
          <a:xfrm>
            <a:off x="4919901" y="4566880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🔄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Communication entre clusters établie</a:t>
            </a:r>
            <a:endParaRPr b="0" i="0" sz="1750" u="none" cap="none" strike="noStrike"/>
          </a:p>
        </p:txBody>
      </p:sp>
      <p:sp>
        <p:nvSpPr>
          <p:cNvPr id="285" name="Google Shape;285;p27"/>
          <p:cNvSpPr/>
          <p:nvPr/>
        </p:nvSpPr>
        <p:spPr>
          <a:xfrm>
            <a:off x="4919901" y="5428774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🔄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Vérification CPU en cours d'implémentation</a:t>
            </a:r>
            <a:endParaRPr b="0" i="0" sz="1750" u="none" cap="none" strike="noStrike"/>
          </a:p>
        </p:txBody>
      </p:sp>
      <p:sp>
        <p:nvSpPr>
          <p:cNvPr id="286" name="Google Shape;286;p27"/>
          <p:cNvSpPr/>
          <p:nvPr/>
        </p:nvSpPr>
        <p:spPr>
          <a:xfrm>
            <a:off x="793790" y="6644164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2" name="Google Shape;2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/>
          <p:nvPr/>
        </p:nvSpPr>
        <p:spPr>
          <a:xfrm>
            <a:off x="6280190" y="2169914"/>
            <a:ext cx="6781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Infrastructure Technique</a:t>
            </a:r>
            <a:endParaRPr b="0" i="0" sz="4450" u="none" cap="none" strike="noStrike"/>
          </a:p>
        </p:txBody>
      </p:sp>
      <p:sp>
        <p:nvSpPr>
          <p:cNvPr id="294" name="Google Shape;294;p28"/>
          <p:cNvSpPr/>
          <p:nvPr/>
        </p:nvSpPr>
        <p:spPr>
          <a:xfrm>
            <a:off x="6280190" y="3218855"/>
            <a:ext cx="3664800" cy="1306800"/>
          </a:xfrm>
          <a:prstGeom prst="roundRect">
            <a:avLst>
              <a:gd fmla="val 260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6507004" y="344566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Grid'5000 (IaaS)</a:t>
            </a:r>
            <a:endParaRPr b="0" i="0" sz="2200" u="none" cap="none" strike="noStrike"/>
          </a:p>
        </p:txBody>
      </p:sp>
      <p:sp>
        <p:nvSpPr>
          <p:cNvPr id="296" name="Google Shape;296;p28"/>
          <p:cNvSpPr/>
          <p:nvPr/>
        </p:nvSpPr>
        <p:spPr>
          <a:xfrm>
            <a:off x="6507004" y="3936087"/>
            <a:ext cx="3211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Plateforme de recherche.</a:t>
            </a:r>
            <a:endParaRPr b="0" i="0" sz="1750" u="none" cap="none" strike="noStrike"/>
          </a:p>
        </p:txBody>
      </p:sp>
      <p:sp>
        <p:nvSpPr>
          <p:cNvPr id="297" name="Google Shape;297;p28"/>
          <p:cNvSpPr/>
          <p:nvPr/>
        </p:nvSpPr>
        <p:spPr>
          <a:xfrm>
            <a:off x="10171867" y="3218855"/>
            <a:ext cx="3664800" cy="1306800"/>
          </a:xfrm>
          <a:prstGeom prst="roundRect">
            <a:avLst>
              <a:gd fmla="val 260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10398681" y="3445669"/>
            <a:ext cx="303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Xen Hypervisor (v4.15)</a:t>
            </a:r>
            <a:endParaRPr b="0" i="0" sz="2200" u="none" cap="none" strike="noStrike"/>
          </a:p>
        </p:txBody>
      </p:sp>
      <p:sp>
        <p:nvSpPr>
          <p:cNvPr id="299" name="Google Shape;299;p28"/>
          <p:cNvSpPr/>
          <p:nvPr/>
        </p:nvSpPr>
        <p:spPr>
          <a:xfrm>
            <a:off x="10398681" y="3936087"/>
            <a:ext cx="3211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Gestion des VMs.</a:t>
            </a:r>
            <a:endParaRPr b="0" i="0" sz="1750" u="none" cap="none" strike="noStrike"/>
          </a:p>
        </p:txBody>
      </p:sp>
      <p:sp>
        <p:nvSpPr>
          <p:cNvPr id="300" name="Google Shape;300;p28"/>
          <p:cNvSpPr/>
          <p:nvPr/>
        </p:nvSpPr>
        <p:spPr>
          <a:xfrm>
            <a:off x="6280190" y="4752618"/>
            <a:ext cx="7556400" cy="1306800"/>
          </a:xfrm>
          <a:prstGeom prst="roundRect">
            <a:avLst>
              <a:gd fmla="val 260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6507004" y="497943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OpenStack Yoga</a:t>
            </a:r>
            <a:endParaRPr b="0" i="0" sz="2200" u="none" cap="none" strike="noStrike"/>
          </a:p>
        </p:txBody>
      </p:sp>
      <p:sp>
        <p:nvSpPr>
          <p:cNvPr id="302" name="Google Shape;302;p28"/>
          <p:cNvSpPr/>
          <p:nvPr/>
        </p:nvSpPr>
        <p:spPr>
          <a:xfrm>
            <a:off x="6507004" y="5469850"/>
            <a:ext cx="710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Nova et Neutron.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8" name="Google Shape;3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Architecture Finale</a:t>
            </a:r>
            <a:endParaRPr b="0" i="0" sz="4450" u="none" cap="none" strike="noStrike"/>
          </a:p>
        </p:txBody>
      </p:sp>
      <p:sp>
        <p:nvSpPr>
          <p:cNvPr id="310" name="Google Shape;310;p29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fmla="val 11162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878860" y="19827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"/>
              <a:buNone/>
            </a:pPr>
            <a:r>
              <a:rPr b="0" i="0" lang="en-US" sz="26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0" i="0" sz="2650" u="none" cap="none" strike="noStrike"/>
          </a:p>
        </p:txBody>
      </p:sp>
      <p:sp>
        <p:nvSpPr>
          <p:cNvPr id="314" name="Google Shape;314;p29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Requête</a:t>
            </a:r>
            <a:endParaRPr b="0" i="0" sz="2200" u="none" cap="none" strike="noStrike"/>
          </a:p>
        </p:txBody>
      </p:sp>
      <p:sp>
        <p:nvSpPr>
          <p:cNvPr id="315" name="Google Shape;315;p29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API OpenStack.</a:t>
            </a:r>
            <a:endParaRPr b="0" i="0" sz="1750" u="none" cap="none" strike="noStrike"/>
          </a:p>
        </p:txBody>
      </p:sp>
      <p:sp>
        <p:nvSpPr>
          <p:cNvPr id="316" name="Google Shape;316;p29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"/>
              <a:buNone/>
            </a:pPr>
            <a:r>
              <a:rPr b="0" i="0" lang="en-US" sz="26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0" i="0" sz="2650" u="none" cap="none" strike="noStrike"/>
          </a:p>
        </p:txBody>
      </p:sp>
      <p:sp>
        <p:nvSpPr>
          <p:cNvPr id="319" name="Google Shape;319;p29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Scheduler</a:t>
            </a:r>
            <a:endParaRPr b="0" i="0" sz="2200" u="none" cap="none" strike="noStrike"/>
          </a:p>
        </p:txBody>
      </p:sp>
      <p:sp>
        <p:nvSpPr>
          <p:cNvPr id="320" name="Google Shape;320;p29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Déterminer le nœud.</a:t>
            </a:r>
            <a:endParaRPr b="0" i="0" sz="1750" u="none" cap="none" strike="noStrike"/>
          </a:p>
        </p:txBody>
      </p:sp>
      <p:sp>
        <p:nvSpPr>
          <p:cNvPr id="321" name="Google Shape;321;p29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"/>
              <a:buNone/>
            </a:pPr>
            <a:r>
              <a:rPr b="0" i="0" lang="en-US" sz="26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0" i="0" sz="2650" u="none" cap="none" strike="noStrike"/>
          </a:p>
        </p:txBody>
      </p:sp>
      <p:sp>
        <p:nvSpPr>
          <p:cNvPr id="324" name="Google Shape;324;p29"/>
          <p:cNvSpPr/>
          <p:nvPr/>
        </p:nvSpPr>
        <p:spPr>
          <a:xfrm>
            <a:off x="2183011" y="49794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Validation</a:t>
            </a:r>
            <a:endParaRPr b="0" i="0" sz="2200" u="none" cap="none" strike="noStrike"/>
          </a:p>
        </p:txBody>
      </p:sp>
      <p:sp>
        <p:nvSpPr>
          <p:cNvPr id="325" name="Google Shape;325;p29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Vérifier compatibilité.</a:t>
            </a:r>
            <a:endParaRPr b="0" i="0" sz="1750" u="none" cap="none" strike="noStrike"/>
          </a:p>
        </p:txBody>
      </p:sp>
      <p:sp>
        <p:nvSpPr>
          <p:cNvPr id="326" name="Google Shape;326;p29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"/>
              <a:buNone/>
            </a:pPr>
            <a:r>
              <a:rPr b="0" i="0" lang="en-US" sz="26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b="0" i="0" sz="2650" u="none" cap="none" strike="noStrike"/>
          </a:p>
        </p:txBody>
      </p:sp>
      <p:sp>
        <p:nvSpPr>
          <p:cNvPr id="329" name="Google Shape;329;p29"/>
          <p:cNvSpPr/>
          <p:nvPr/>
        </p:nvSpPr>
        <p:spPr>
          <a:xfrm>
            <a:off x="2183011" y="65131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Migration</a:t>
            </a:r>
            <a:endParaRPr b="0" i="0" sz="2200" u="none" cap="none" strike="noStrike"/>
          </a:p>
        </p:txBody>
      </p:sp>
      <p:sp>
        <p:nvSpPr>
          <p:cNvPr id="330" name="Google Shape;330;p29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Driver Xen.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/>
          <p:nvPr/>
        </p:nvSpPr>
        <p:spPr>
          <a:xfrm>
            <a:off x="516017" y="405408"/>
            <a:ext cx="5198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900"/>
              <a:buFont typeface="Libre Baskerville"/>
              <a:buNone/>
            </a:pPr>
            <a:r>
              <a:rPr b="0" i="0" lang="en-US" sz="2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Architecture &amp; Perspectives</a:t>
            </a:r>
            <a:endParaRPr b="0" i="0" sz="2900" u="none" cap="none" strike="noStrike"/>
          </a:p>
        </p:txBody>
      </p:sp>
      <p:pic>
        <p:nvPicPr>
          <p:cNvPr descr="preencoded.png" id="337" name="Google Shape;3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3683" y="1160978"/>
            <a:ext cx="2243614" cy="84927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/>
          <p:nvPr/>
        </p:nvSpPr>
        <p:spPr>
          <a:xfrm>
            <a:off x="3811786" y="1561267"/>
            <a:ext cx="2073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00"/>
              <a:buFont typeface="Libre Baskerville"/>
              <a:buNone/>
            </a:pPr>
            <a:r>
              <a:rPr b="0" i="0" lang="en-US" sz="16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1600" u="none" cap="none" strike="noStrike"/>
          </a:p>
        </p:txBody>
      </p:sp>
      <p:sp>
        <p:nvSpPr>
          <p:cNvPr id="339" name="Google Shape;339;p30"/>
          <p:cNvSpPr/>
          <p:nvPr/>
        </p:nvSpPr>
        <p:spPr>
          <a:xfrm>
            <a:off x="5184696" y="1308378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Niveau 3: Cloud</a:t>
            </a:r>
            <a:endParaRPr b="0" i="0" sz="1450" u="none" cap="none" strike="noStrike"/>
          </a:p>
        </p:txBody>
      </p:sp>
      <p:sp>
        <p:nvSpPr>
          <p:cNvPr id="340" name="Google Shape;340;p30"/>
          <p:cNvSpPr/>
          <p:nvPr/>
        </p:nvSpPr>
        <p:spPr>
          <a:xfrm>
            <a:off x="5184696" y="1627108"/>
            <a:ext cx="36732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OpenStack Yoga (Nova modifié, Neutron VLAN-aware)</a:t>
            </a:r>
            <a:endParaRPr b="0" i="0" sz="1150" u="none" cap="none" strike="noStrike"/>
          </a:p>
        </p:txBody>
      </p:sp>
      <p:sp>
        <p:nvSpPr>
          <p:cNvPr id="341" name="Google Shape;341;p30"/>
          <p:cNvSpPr/>
          <p:nvPr/>
        </p:nvSpPr>
        <p:spPr>
          <a:xfrm>
            <a:off x="5074087" y="2024777"/>
            <a:ext cx="9003600" cy="7500"/>
          </a:xfrm>
          <a:prstGeom prst="roundRect">
            <a:avLst>
              <a:gd fmla="val 812651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2" name="Google Shape;34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1876" y="2047042"/>
            <a:ext cx="4487347" cy="84927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0"/>
          <p:cNvSpPr/>
          <p:nvPr/>
        </p:nvSpPr>
        <p:spPr>
          <a:xfrm>
            <a:off x="3811905" y="2342078"/>
            <a:ext cx="2073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00"/>
              <a:buFont typeface="Libre Baskerville"/>
              <a:buNone/>
            </a:pPr>
            <a:r>
              <a:rPr b="0" i="0" lang="en-US" sz="16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1600" u="none" cap="none" strike="noStrike"/>
          </a:p>
        </p:txBody>
      </p:sp>
      <p:sp>
        <p:nvSpPr>
          <p:cNvPr id="344" name="Google Shape;344;p30"/>
          <p:cNvSpPr/>
          <p:nvPr/>
        </p:nvSpPr>
        <p:spPr>
          <a:xfrm>
            <a:off x="6306622" y="2194441"/>
            <a:ext cx="2113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Niveau 2: Hyperviseur</a:t>
            </a:r>
            <a:endParaRPr b="0" i="0" sz="1450" u="none" cap="none" strike="noStrike"/>
          </a:p>
        </p:txBody>
      </p:sp>
      <p:sp>
        <p:nvSpPr>
          <p:cNvPr id="345" name="Google Shape;345;p30"/>
          <p:cNvSpPr/>
          <p:nvPr/>
        </p:nvSpPr>
        <p:spPr>
          <a:xfrm>
            <a:off x="6306622" y="2513171"/>
            <a:ext cx="21135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Xen 4.15</a:t>
            </a:r>
            <a:endParaRPr b="0" i="0" sz="1150" u="none" cap="none" strike="noStrike"/>
          </a:p>
        </p:txBody>
      </p:sp>
      <p:sp>
        <p:nvSpPr>
          <p:cNvPr id="346" name="Google Shape;346;p30"/>
          <p:cNvSpPr/>
          <p:nvPr/>
        </p:nvSpPr>
        <p:spPr>
          <a:xfrm>
            <a:off x="6196012" y="2910840"/>
            <a:ext cx="7881600" cy="7500"/>
          </a:xfrm>
          <a:prstGeom prst="roundRect">
            <a:avLst>
              <a:gd fmla="val 812651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7" name="Google Shape;34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50" y="2933105"/>
            <a:ext cx="6731078" cy="84927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/>
          <p:cNvSpPr/>
          <p:nvPr/>
        </p:nvSpPr>
        <p:spPr>
          <a:xfrm>
            <a:off x="3811786" y="3228142"/>
            <a:ext cx="2073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00"/>
              <a:buFont typeface="Libre Baskerville"/>
              <a:buNone/>
            </a:pPr>
            <a:r>
              <a:rPr b="0" i="0" lang="en-US" sz="16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b="0" i="0" sz="1600" u="none" cap="none" strike="noStrike"/>
          </a:p>
        </p:txBody>
      </p:sp>
      <p:sp>
        <p:nvSpPr>
          <p:cNvPr id="349" name="Google Shape;349;p30"/>
          <p:cNvSpPr/>
          <p:nvPr/>
        </p:nvSpPr>
        <p:spPr>
          <a:xfrm>
            <a:off x="7428428" y="3080504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Niveau 3: Physique</a:t>
            </a:r>
            <a:endParaRPr b="0" i="0" sz="1450" u="none" cap="none" strike="noStrike"/>
          </a:p>
        </p:txBody>
      </p:sp>
      <p:sp>
        <p:nvSpPr>
          <p:cNvPr id="350" name="Google Shape;350;p30"/>
          <p:cNvSpPr/>
          <p:nvPr/>
        </p:nvSpPr>
        <p:spPr>
          <a:xfrm>
            <a:off x="7428428" y="3399234"/>
            <a:ext cx="25731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Grid'5000 Clusters (Intel, AMD, GPU...)</a:t>
            </a:r>
            <a:endParaRPr b="0" i="0" sz="1150" u="none" cap="none" strike="noStrike"/>
          </a:p>
        </p:txBody>
      </p:sp>
      <p:sp>
        <p:nvSpPr>
          <p:cNvPr id="351" name="Google Shape;351;p30"/>
          <p:cNvSpPr/>
          <p:nvPr/>
        </p:nvSpPr>
        <p:spPr>
          <a:xfrm>
            <a:off x="516017" y="3948232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Stack Finale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352" name="Google Shape;352;p30"/>
          <p:cNvSpPr/>
          <p:nvPr/>
        </p:nvSpPr>
        <p:spPr>
          <a:xfrm>
            <a:off x="516017" y="4349829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Infrastructure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353" name="Google Shape;353;p30"/>
          <p:cNvSpPr/>
          <p:nvPr/>
        </p:nvSpPr>
        <p:spPr>
          <a:xfrm>
            <a:off x="516017" y="4751427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Char char="•"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Grid'5000</a:t>
            </a:r>
            <a:endParaRPr b="0" i="0" sz="1150" u="none" cap="none" strike="noStrike"/>
          </a:p>
        </p:txBody>
      </p:sp>
      <p:sp>
        <p:nvSpPr>
          <p:cNvPr id="354" name="Google Shape;354;p30"/>
          <p:cNvSpPr/>
          <p:nvPr/>
        </p:nvSpPr>
        <p:spPr>
          <a:xfrm>
            <a:off x="516017" y="5038725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Char char="•"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Xen 4.15</a:t>
            </a:r>
            <a:endParaRPr b="0" i="0" sz="1150" u="none" cap="none" strike="noStrike"/>
          </a:p>
        </p:txBody>
      </p:sp>
      <p:sp>
        <p:nvSpPr>
          <p:cNvPr id="355" name="Google Shape;355;p30"/>
          <p:cNvSpPr/>
          <p:nvPr/>
        </p:nvSpPr>
        <p:spPr>
          <a:xfrm>
            <a:off x="516017" y="5326023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Char char="•"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OpenStack Yoga</a:t>
            </a:r>
            <a:endParaRPr b="0" i="0" sz="1150" u="none" cap="none" strike="noStrike"/>
          </a:p>
        </p:txBody>
      </p:sp>
      <p:sp>
        <p:nvSpPr>
          <p:cNvPr id="356" name="Google Shape;356;p30"/>
          <p:cNvSpPr/>
          <p:nvPr/>
        </p:nvSpPr>
        <p:spPr>
          <a:xfrm>
            <a:off x="516017" y="5727621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Composants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357" name="Google Shape;357;p30"/>
          <p:cNvSpPr/>
          <p:nvPr/>
        </p:nvSpPr>
        <p:spPr>
          <a:xfrm>
            <a:off x="516017" y="6129218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Nova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(modifié pour intégrer la vérification JSON)</a:t>
            </a:r>
            <a:endParaRPr b="0" i="0" sz="1150" u="none" cap="none" strike="noStrike"/>
          </a:p>
        </p:txBody>
      </p:sp>
      <p:sp>
        <p:nvSpPr>
          <p:cNvPr id="358" name="Google Shape;358;p30"/>
          <p:cNvSpPr/>
          <p:nvPr/>
        </p:nvSpPr>
        <p:spPr>
          <a:xfrm>
            <a:off x="516017" y="6416516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Neutron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(compatible VLAN)</a:t>
            </a:r>
            <a:endParaRPr b="0" i="0" sz="1150" u="none" cap="none" strike="noStrike"/>
          </a:p>
        </p:txBody>
      </p:sp>
      <p:sp>
        <p:nvSpPr>
          <p:cNvPr id="359" name="Google Shape;359;p30"/>
          <p:cNvSpPr/>
          <p:nvPr/>
        </p:nvSpPr>
        <p:spPr>
          <a:xfrm>
            <a:off x="516017" y="6818114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Améliorations Futures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360" name="Google Shape;360;p30"/>
          <p:cNvSpPr/>
          <p:nvPr/>
        </p:nvSpPr>
        <p:spPr>
          <a:xfrm>
            <a:off x="516017" y="7219712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Automatisation du mapping </a:t>
            </a: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host → cluster</a:t>
            </a:r>
            <a:endParaRPr b="0" i="0" sz="1150" u="none" cap="none" strike="noStrike"/>
          </a:p>
        </p:txBody>
      </p:sp>
      <p:sp>
        <p:nvSpPr>
          <p:cNvPr id="361" name="Google Shape;361;p30"/>
          <p:cNvSpPr/>
          <p:nvPr/>
        </p:nvSpPr>
        <p:spPr>
          <a:xfrm>
            <a:off x="516017" y="7507010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Intégration complète du contrôle JSON dans l'</a:t>
            </a: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API Nova</a:t>
            </a:r>
            <a:endParaRPr b="0" i="0" sz="1150" u="none" cap="none" strike="noStrike"/>
          </a:p>
        </p:txBody>
      </p:sp>
      <p:sp>
        <p:nvSpPr>
          <p:cNvPr id="362" name="Google Shape;362;p30"/>
          <p:cNvSpPr/>
          <p:nvPr/>
        </p:nvSpPr>
        <p:spPr>
          <a:xfrm>
            <a:off x="516017" y="7794308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Extension de la solution aux clusters </a:t>
            </a: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GPU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(prochain sprint)</a:t>
            </a:r>
            <a:endParaRPr b="0" i="0" sz="1150" u="none" cap="none" strike="noStrike"/>
          </a:p>
        </p:txBody>
      </p:sp>
      <p:sp>
        <p:nvSpPr>
          <p:cNvPr id="363" name="Google Shape;363;p30"/>
          <p:cNvSpPr/>
          <p:nvPr/>
        </p:nvSpPr>
        <p:spPr>
          <a:xfrm>
            <a:off x="516017" y="13393579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SzPts val="1150"/>
              <a:buFont typeface="Arial"/>
              <a:buNone/>
            </a:pPr>
            <a:r>
              <a:t/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4612400" cy="821945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>
            <p:ph type="title"/>
          </p:nvPr>
        </p:nvSpPr>
        <p:spPr>
          <a:xfrm>
            <a:off x="2635121" y="1026680"/>
            <a:ext cx="90162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27316F"/>
                </a:solidFill>
              </a:rPr>
              <a:t>Thanks!</a:t>
            </a:r>
            <a:endParaRPr sz="9600"/>
          </a:p>
        </p:txBody>
      </p:sp>
      <p:sp>
        <p:nvSpPr>
          <p:cNvPr id="370" name="Google Shape;370;p31"/>
          <p:cNvSpPr txBox="1"/>
          <p:nvPr/>
        </p:nvSpPr>
        <p:spPr>
          <a:xfrm>
            <a:off x="1987078" y="2704874"/>
            <a:ext cx="71007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BBC00"/>
                </a:solidFill>
                <a:latin typeface="Verdana"/>
                <a:ea typeface="Verdana"/>
                <a:cs typeface="Verdana"/>
                <a:sym typeface="Verdana"/>
              </a:rPr>
              <a:t>Do you have any questions? </a:t>
            </a:r>
            <a:r>
              <a:rPr lang="en-US" sz="26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berger-ghislain.theubo@grenoble-inp.org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7316F"/>
                </a:solidFill>
                <a:latin typeface="Verdana"/>
                <a:ea typeface="Verdana"/>
                <a:cs typeface="Verdana"/>
                <a:sym typeface="Verdana"/>
              </a:rPr>
              <a:t>+33 0682866279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838200" rtl="0" algn="l">
              <a:lnSpc>
                <a:spcPct val="145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773073" y="608409"/>
            <a:ext cx="75978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300"/>
              <a:buFont typeface="DM Sans"/>
              <a:buNone/>
            </a:pPr>
            <a:r>
              <a:rPr lang="en-US" sz="4300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SOMMAIRE :</a:t>
            </a:r>
            <a:endParaRPr b="0" i="0" sz="4300" u="none" cap="none" strike="noStrike"/>
          </a:p>
        </p:txBody>
      </p:sp>
      <p:pic>
        <p:nvPicPr>
          <p:cNvPr descr="preencoded.png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073" y="2320052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2208728" y="2540913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MISE EN CONTEXTE</a:t>
            </a:r>
            <a:endParaRPr b="0" i="0" sz="2150" u="none" cap="none" strike="noStrike"/>
          </a:p>
        </p:txBody>
      </p:sp>
      <p:pic>
        <p:nvPicPr>
          <p:cNvPr descr="preencoded.png"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73" y="3645337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2208723" y="3866200"/>
            <a:ext cx="4484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"/>
              <a:buNone/>
            </a:pPr>
            <a:r>
              <a:rPr lang="en-US" sz="2150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CONTEXTE ET PROBLEMATIQUE</a:t>
            </a:r>
            <a:endParaRPr b="0" i="0" sz="2150" u="none" cap="none" strike="noStrike"/>
          </a:p>
        </p:txBody>
      </p:sp>
      <p:pic>
        <p:nvPicPr>
          <p:cNvPr descr="preencoded.png" id="78" name="Google Shape;7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73" y="4970621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2208726" y="5191500"/>
            <a:ext cx="6106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"/>
              <a:buNone/>
            </a:pPr>
            <a:r>
              <a:rPr lang="en-US" sz="2150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Processus INTRA ET EXTRA CLUSTERS</a:t>
            </a:r>
            <a:endParaRPr b="0" i="0" sz="21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2208728" y="5669042"/>
            <a:ext cx="6162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"/>
              <a:buNone/>
            </a:pPr>
            <a:r>
              <a:rPr lang="en-US" sz="170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Methodologie, Demarches , Resultats</a:t>
            </a:r>
            <a:endParaRPr b="0" i="0" sz="1700" u="none" cap="none" strike="noStrike"/>
          </a:p>
        </p:txBody>
      </p:sp>
      <p:pic>
        <p:nvPicPr>
          <p:cNvPr descr="preencoded.png" id="81" name="Google Shape;8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073" y="6295906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2208723" y="6516775"/>
            <a:ext cx="4935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"/>
              <a:buNone/>
            </a:pPr>
            <a:r>
              <a:rPr lang="en-US" sz="2150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ARCHITE</a:t>
            </a:r>
            <a:r>
              <a:rPr lang="en-US" sz="2150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CTURE  ET PERSPECTIVES</a:t>
            </a:r>
            <a:endParaRPr b="0" i="0" sz="21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 title="presentation aud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00" y="1041225"/>
            <a:ext cx="10344150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1045975" y="2614000"/>
            <a:ext cx="4804800" cy="3450300"/>
          </a:xfrm>
          <a:prstGeom prst="rect">
            <a:avLst/>
          </a:prstGeom>
          <a:solidFill>
            <a:srgbClr val="000000">
              <a:alpha val="784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11386000" y="471875"/>
            <a:ext cx="650700" cy="256500"/>
          </a:xfrm>
          <a:prstGeom prst="rect">
            <a:avLst/>
          </a:prstGeom>
          <a:solidFill>
            <a:srgbClr val="000000">
              <a:alpha val="784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942800" y="1041225"/>
            <a:ext cx="10096200" cy="5253000"/>
          </a:xfrm>
          <a:prstGeom prst="rect">
            <a:avLst/>
          </a:prstGeom>
          <a:solidFill>
            <a:srgbClr val="000000">
              <a:alpha val="7840"/>
            </a:srgbClr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40228" y="76650"/>
            <a:ext cx="9496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MISE EN CONTEXTE: </a:t>
            </a: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Migration Live Multi-Clusters sur Grid'5000. Mise en œuvre d’une migration de VMs entre clusters hétérogènes.</a:t>
            </a:r>
            <a:endParaRPr b="0" i="0" sz="1750" u="none" cap="none" strike="noStrike"/>
          </a:p>
        </p:txBody>
      </p:sp>
      <p:sp>
        <p:nvSpPr>
          <p:cNvPr id="93" name="Google Shape;93;p16"/>
          <p:cNvSpPr/>
          <p:nvPr/>
        </p:nvSpPr>
        <p:spPr>
          <a:xfrm>
            <a:off x="11386000" y="904675"/>
            <a:ext cx="650700" cy="256500"/>
          </a:xfrm>
          <a:prstGeom prst="rect">
            <a:avLst/>
          </a:prstGeom>
          <a:solidFill>
            <a:srgbClr val="000000">
              <a:alpha val="7840"/>
            </a:srgbClr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12265150" y="451100"/>
            <a:ext cx="2170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migration intra cluster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12265150" y="904675"/>
            <a:ext cx="2170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migration inter cluster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516017" y="405408"/>
            <a:ext cx="5049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900"/>
              <a:buFont typeface="Libre Baskerville"/>
              <a:buNone/>
            </a:pPr>
            <a:r>
              <a:rPr b="0" i="0" lang="en-US" sz="2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Contexte &amp; Problématique</a:t>
            </a:r>
            <a:endParaRPr b="0" i="0" sz="2900" u="none" cap="none" strike="noStrike"/>
          </a:p>
        </p:txBody>
      </p:sp>
      <p:sp>
        <p:nvSpPr>
          <p:cNvPr id="102" name="Google Shape;102;p17"/>
          <p:cNvSpPr/>
          <p:nvPr/>
        </p:nvSpPr>
        <p:spPr>
          <a:xfrm>
            <a:off x="516017" y="1160978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Problème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103" name="Google Shape;103;p17"/>
          <p:cNvSpPr/>
          <p:nvPr/>
        </p:nvSpPr>
        <p:spPr>
          <a:xfrm>
            <a:off x="516017" y="1562576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Comment migrer des VMs entre clusters Grid'5000 malgré :</a:t>
            </a:r>
            <a:endParaRPr b="0" i="0" sz="1150" u="none" cap="none" strike="noStrike"/>
          </a:p>
        </p:txBody>
      </p:sp>
      <p:sp>
        <p:nvSpPr>
          <p:cNvPr id="104" name="Google Shape;104;p17"/>
          <p:cNvSpPr/>
          <p:nvPr/>
        </p:nvSpPr>
        <p:spPr>
          <a:xfrm>
            <a:off x="516017" y="1964174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Hétérogénéité matérielle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(différences de CPU : Intel vs AMD)</a:t>
            </a:r>
            <a:endParaRPr b="0" i="0" sz="1150" u="none" cap="none" strike="noStrike"/>
          </a:p>
        </p:txBody>
      </p:sp>
      <p:sp>
        <p:nvSpPr>
          <p:cNvPr id="105" name="Google Shape;105;p17"/>
          <p:cNvSpPr/>
          <p:nvPr/>
        </p:nvSpPr>
        <p:spPr>
          <a:xfrm>
            <a:off x="516017" y="2251472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Isolation réseau inter-clusters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empêchant une communication directe</a:t>
            </a:r>
            <a:endParaRPr b="0" i="0" sz="1150" u="none" cap="none" strike="noStrike"/>
          </a:p>
        </p:txBody>
      </p:sp>
      <p:sp>
        <p:nvSpPr>
          <p:cNvPr id="106" name="Google Shape;106;p17"/>
          <p:cNvSpPr/>
          <p:nvPr/>
        </p:nvSpPr>
        <p:spPr>
          <a:xfrm>
            <a:off x="516017" y="2653070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Objectifs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107" name="Google Shape;107;p17"/>
          <p:cNvSpPr/>
          <p:nvPr/>
        </p:nvSpPr>
        <p:spPr>
          <a:xfrm>
            <a:off x="516017" y="3054668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Migration intra-cluster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en moins de 1 minute</a:t>
            </a:r>
            <a:endParaRPr b="0" i="0" sz="1150" u="none" cap="none" strike="noStrike"/>
          </a:p>
        </p:txBody>
      </p:sp>
      <p:sp>
        <p:nvSpPr>
          <p:cNvPr id="108" name="Google Shape;108;p17"/>
          <p:cNvSpPr/>
          <p:nvPr/>
        </p:nvSpPr>
        <p:spPr>
          <a:xfrm>
            <a:off x="516017" y="3341965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🌉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Pontage inter-clusters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via configuration VLAN</a:t>
            </a:r>
            <a:endParaRPr b="0" i="0" sz="1150" u="none" cap="none" strike="noStrike"/>
          </a:p>
        </p:txBody>
      </p:sp>
      <p:sp>
        <p:nvSpPr>
          <p:cNvPr id="109" name="Google Shape;109;p17"/>
          <p:cNvSpPr/>
          <p:nvPr/>
        </p:nvSpPr>
        <p:spPr>
          <a:xfrm>
            <a:off x="516017" y="3629263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🛡️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Respect des contraintes CPU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vérifiées via un fichier JSON</a:t>
            </a:r>
            <a:endParaRPr b="0" i="0" sz="1150" u="none" cap="none" strike="noStrike"/>
          </a:p>
        </p:txBody>
      </p:sp>
      <p:sp>
        <p:nvSpPr>
          <p:cNvPr id="110" name="Google Shape;110;p17"/>
          <p:cNvSpPr/>
          <p:nvPr/>
        </p:nvSpPr>
        <p:spPr>
          <a:xfrm>
            <a:off x="589167" y="4030882"/>
            <a:ext cx="13598400" cy="3757200"/>
          </a:xfrm>
          <a:prstGeom prst="roundRect">
            <a:avLst>
              <a:gd fmla="val 1648" name="adj"/>
            </a:avLst>
          </a:prstGeom>
          <a:solidFill>
            <a:srgbClr val="F7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56053" y="4145172"/>
            <a:ext cx="133182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+-------------------+ +-------------------+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Cluster </a:t>
            </a:r>
            <a:r>
              <a:rPr lang="en-US" sz="1150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ECONOME</a:t>
            </a: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| | Cluster </a:t>
            </a:r>
            <a:r>
              <a:rPr lang="en-US" sz="1150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Ecotype</a:t>
            </a: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(Intel)           | | (AMD)    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                  | |          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[Serveur 1] X     | | [Serveur 1] X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[Serveur 2]       | | [Serveur 2]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+-------------------+ +-------------------+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        ^         | |         ^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        |         | |         |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Isolation (VLAN)  | | Isolation (VLAN)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v         |         v |         |         v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+-------------------+ +-------------------+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Neutron           | | Neutron  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(Blocage)         | | (Blocage)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+-------------------+ +-------------------+</a:t>
            </a:r>
            <a:endParaRPr b="0" i="0" sz="115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516017" y="9169718"/>
            <a:ext cx="235800" cy="235800"/>
          </a:xfrm>
          <a:prstGeom prst="roundRect">
            <a:avLst>
              <a:gd fmla="val 38764391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6280190" y="222670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Objectifs du Projet</a:t>
            </a:r>
            <a:endParaRPr b="0" i="0" sz="4450" u="none" cap="none" strike="noStrike"/>
          </a:p>
        </p:txBody>
      </p:sp>
      <p:pic>
        <p:nvPicPr>
          <p:cNvPr descr="preencoded.png"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27564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6280190" y="4069437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Migration Live</a:t>
            </a:r>
            <a:endParaRPr b="0" i="0" sz="2200" u="none" cap="none" strike="noStrike"/>
          </a:p>
        </p:txBody>
      </p:sp>
      <p:sp>
        <p:nvSpPr>
          <p:cNvPr id="122" name="Google Shape;122;p18"/>
          <p:cNvSpPr/>
          <p:nvPr/>
        </p:nvSpPr>
        <p:spPr>
          <a:xfrm>
            <a:off x="6280190" y="4559856"/>
            <a:ext cx="22919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VMs sans interruption de service.</a:t>
            </a:r>
            <a:endParaRPr b="0" i="0" sz="1750" u="none" cap="none" strike="noStrike"/>
          </a:p>
        </p:txBody>
      </p:sp>
      <p:pic>
        <p:nvPicPr>
          <p:cNvPr descr="preencoded.png" id="123" name="Google Shape;12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2304" y="327564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8912304" y="4069437"/>
            <a:ext cx="229207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Compatibilité CPU</a:t>
            </a:r>
            <a:endParaRPr b="0" i="0" sz="220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8912304" y="4914186"/>
            <a:ext cx="229207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VMs compatibles avec le CPU de destination.</a:t>
            </a:r>
            <a:endParaRPr b="0" i="0" sz="1750" u="none" cap="none" strike="noStrike"/>
          </a:p>
        </p:txBody>
      </p:sp>
      <p:pic>
        <p:nvPicPr>
          <p:cNvPr descr="preencoded.png" id="126" name="Google Shape;12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4538" y="327564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11544538" y="4069437"/>
            <a:ext cx="229195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Cohérence Réseau</a:t>
            </a:r>
            <a:endParaRPr b="0" i="0" sz="220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11544538" y="4914186"/>
            <a:ext cx="22919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Sécuriser la communication via VLAN.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300"/>
              <a:buFont typeface="DM Sans"/>
              <a:buNone/>
            </a:pPr>
            <a:r>
              <a:rPr b="0" i="0" lang="en-US" sz="430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Méthodologie (Approche en 4 Étapes)</a:t>
            </a:r>
            <a:endParaRPr b="0" i="0" sz="4300" u="none" cap="none" strike="noStrike"/>
          </a:p>
        </p:txBody>
      </p:sp>
      <p:pic>
        <p:nvPicPr>
          <p:cNvPr descr="preencoded.png"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73" y="2320052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Réservation OAR</a:t>
            </a:r>
            <a:endParaRPr b="0" i="0" sz="2150" u="none" cap="none" strike="noStrike"/>
          </a:p>
        </p:txBody>
      </p:sp>
      <p:sp>
        <p:nvSpPr>
          <p:cNvPr id="138" name="Google Shape;138;p19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Réserver les nœuds sur Grid'5000.</a:t>
            </a:r>
            <a:endParaRPr b="0" i="0" sz="1700" u="none" cap="none" strike="noStrike"/>
          </a:p>
        </p:txBody>
      </p:sp>
      <p:pic>
        <p:nvPicPr>
          <p:cNvPr descr="preencoded.png" id="139" name="Google Shape;1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73" y="3645337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Vérification JSON</a:t>
            </a:r>
            <a:endParaRPr b="0" i="0" sz="2150" u="none" cap="none" strike="noStrike"/>
          </a:p>
        </p:txBody>
      </p:sp>
      <p:sp>
        <p:nvSpPr>
          <p:cNvPr id="141" name="Google Shape;141;p19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Analyser les fichiers JSON.</a:t>
            </a:r>
            <a:endParaRPr b="0" i="0" sz="1700" u="none" cap="none" strike="noStrike"/>
          </a:p>
        </p:txBody>
      </p:sp>
      <p:pic>
        <p:nvPicPr>
          <p:cNvPr descr="preencoded.png" id="142" name="Google Shape;14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073" y="4970621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Configuration Xen</a:t>
            </a:r>
            <a:endParaRPr b="0" i="0" sz="2150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Adapter l’hyperviseur Xen.</a:t>
            </a:r>
            <a:endParaRPr b="0" i="0" sz="1700" u="none" cap="none" strike="noStrike"/>
          </a:p>
        </p:txBody>
      </p:sp>
      <p:pic>
        <p:nvPicPr>
          <p:cNvPr descr="preencoded.png" id="145" name="Google Shape;14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073" y="6295906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Migration</a:t>
            </a:r>
            <a:endParaRPr b="0" i="0" sz="2150" u="none" cap="none" strike="noStrike"/>
          </a:p>
        </p:txBody>
      </p:sp>
      <p:sp>
        <p:nvSpPr>
          <p:cNvPr id="147" name="Google Shape;147;p19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Lancer la migration live.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516017" y="405408"/>
            <a:ext cx="4381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900"/>
              <a:buFont typeface="Libre Baskerville"/>
              <a:buNone/>
            </a:pPr>
            <a:r>
              <a:rPr b="0" i="0" lang="en-US" sz="2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Processus Intra-Cluster</a:t>
            </a:r>
            <a:endParaRPr b="0" i="0" sz="2900" u="none" cap="none" strike="noStrike"/>
          </a:p>
        </p:txBody>
      </p:sp>
      <p:pic>
        <p:nvPicPr>
          <p:cNvPr descr="preencoded.png" id="154" name="Google Shape;1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17" y="1160978"/>
            <a:ext cx="4532709" cy="58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663416" y="1971794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 Vérif JSON</a:t>
            </a:r>
            <a:endParaRPr b="0" i="0" sz="1450" u="none" cap="none" strike="noStrike"/>
          </a:p>
        </p:txBody>
      </p:sp>
      <p:sp>
        <p:nvSpPr>
          <p:cNvPr id="156" name="Google Shape;156;p20"/>
          <p:cNvSpPr/>
          <p:nvPr/>
        </p:nvSpPr>
        <p:spPr>
          <a:xfrm>
            <a:off x="663416" y="2290524"/>
            <a:ext cx="4237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Vérification du fichier de contrôle JSON pour auto-autoriser la migration sur le cluster concerné.</a:t>
            </a:r>
            <a:endParaRPr b="0" i="0" sz="1150" u="none" cap="none" strike="noStrike"/>
          </a:p>
        </p:txBody>
      </p:sp>
      <p:pic>
        <p:nvPicPr>
          <p:cNvPr descr="preencoded.png" id="157" name="Google Shape;1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726" y="1160978"/>
            <a:ext cx="4532828" cy="58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5196126" y="2290524"/>
            <a:ext cx="4238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t/>
            </a:r>
            <a:endParaRPr b="0" i="0" sz="1150" u="none" cap="none" strike="noStrike"/>
          </a:p>
        </p:txBody>
      </p:sp>
      <p:pic>
        <p:nvPicPr>
          <p:cNvPr descr="preencoded.png" id="159" name="Google Shape;15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1555" y="1160978"/>
            <a:ext cx="4532828" cy="58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516017" y="3075265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Détails techniques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161" name="Google Shape;161;p20"/>
          <p:cNvSpPr/>
          <p:nvPr/>
        </p:nvSpPr>
        <p:spPr>
          <a:xfrm>
            <a:off x="516017" y="3476863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lang="en-US" sz="11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Vérification JSON</a:t>
            </a:r>
            <a:endParaRPr b="0" i="0" sz="1150" u="none" cap="none" strike="noStrike"/>
          </a:p>
        </p:txBody>
      </p:sp>
      <p:sp>
        <p:nvSpPr>
          <p:cNvPr id="162" name="Google Shape;162;p20"/>
          <p:cNvSpPr/>
          <p:nvPr/>
        </p:nvSpPr>
        <p:spPr>
          <a:xfrm>
            <a:off x="516017" y="3878461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Fichier de contrôle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163" name="Google Shape;163;p20"/>
          <p:cNvSpPr/>
          <p:nvPr/>
        </p:nvSpPr>
        <p:spPr>
          <a:xfrm>
            <a:off x="516019" y="4280050"/>
            <a:ext cx="3409800" cy="456600"/>
          </a:xfrm>
          <a:prstGeom prst="roundRect">
            <a:avLst>
              <a:gd fmla="val 13558" name="adj"/>
            </a:avLst>
          </a:prstGeom>
          <a:solidFill>
            <a:srgbClr val="F7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508753" y="4280050"/>
            <a:ext cx="3161100" cy="456600"/>
          </a:xfrm>
          <a:prstGeom prst="roundRect">
            <a:avLst>
              <a:gd fmla="val 4842" name="adj"/>
            </a:avLst>
          </a:prstGeom>
          <a:solidFill>
            <a:srgbClr val="F7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656151" y="4390550"/>
            <a:ext cx="10560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{"dahu": {"dahu": {"success": true}}}</a:t>
            </a:r>
            <a:endParaRPr b="0" i="0" sz="1150" u="none" cap="none" strike="noStrike"/>
          </a:p>
        </p:txBody>
      </p:sp>
      <p:sp>
        <p:nvSpPr>
          <p:cNvPr id="166" name="Google Shape;166;p20"/>
          <p:cNvSpPr/>
          <p:nvPr/>
        </p:nvSpPr>
        <p:spPr>
          <a:xfrm>
            <a:off x="516017" y="4902637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But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 Auto-autorisation de la migration sur le cluster concerné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516017" y="405408"/>
            <a:ext cx="4381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900"/>
              <a:buFont typeface="Libre Baskerville"/>
              <a:buNone/>
            </a:pPr>
            <a:r>
              <a:rPr b="0" i="0" lang="en-US" sz="2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Processus Intra-Cluster</a:t>
            </a:r>
            <a:endParaRPr b="0" i="0" sz="2900" u="none" cap="none" strike="noStrike"/>
          </a:p>
        </p:txBody>
      </p:sp>
      <p:pic>
        <p:nvPicPr>
          <p:cNvPr descr="preencoded.png"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726" y="1160978"/>
            <a:ext cx="4532828" cy="58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5196126" y="1971794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 Migration Xen</a:t>
            </a:r>
            <a:endParaRPr b="0" i="0" sz="1450" u="none" cap="none" strike="noStrike"/>
          </a:p>
        </p:txBody>
      </p:sp>
      <p:sp>
        <p:nvSpPr>
          <p:cNvPr id="175" name="Google Shape;175;p21"/>
          <p:cNvSpPr/>
          <p:nvPr/>
        </p:nvSpPr>
        <p:spPr>
          <a:xfrm>
            <a:off x="5196126" y="2290524"/>
            <a:ext cx="4238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Exécution de la commande de migration avec critère de réussite en moins de 60s.</a:t>
            </a:r>
            <a:endParaRPr b="0" i="0" sz="1150" u="none" cap="none" strike="noStrike"/>
          </a:p>
        </p:txBody>
      </p:sp>
      <p:pic>
        <p:nvPicPr>
          <p:cNvPr descr="preencoded.png" id="176" name="Google Shape;17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555" y="1160978"/>
            <a:ext cx="4532828" cy="58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808642" y="3060909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Migration Xen</a:t>
            </a:r>
            <a:endParaRPr b="0" i="0" sz="1150" u="none" cap="none" strike="noStrike"/>
          </a:p>
        </p:txBody>
      </p:sp>
      <p:sp>
        <p:nvSpPr>
          <p:cNvPr id="178" name="Google Shape;178;p21"/>
          <p:cNvSpPr/>
          <p:nvPr/>
        </p:nvSpPr>
        <p:spPr>
          <a:xfrm>
            <a:off x="368642" y="3424170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Commande de migration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endParaRPr b="0" i="0" sz="1150" u="none" cap="none" strike="noStrike"/>
          </a:p>
        </p:txBody>
      </p:sp>
      <p:sp>
        <p:nvSpPr>
          <p:cNvPr id="179" name="Google Shape;179;p21"/>
          <p:cNvSpPr/>
          <p:nvPr/>
        </p:nvSpPr>
        <p:spPr>
          <a:xfrm>
            <a:off x="368653" y="3811158"/>
            <a:ext cx="133182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openstack server migrate --live compute-dahu-7 vm_123</a:t>
            </a:r>
            <a:endParaRPr b="0" i="0" sz="1150" u="none" cap="none" strike="noStrike"/>
          </a:p>
        </p:txBody>
      </p:sp>
      <p:sp>
        <p:nvSpPr>
          <p:cNvPr id="180" name="Google Shape;180;p21"/>
          <p:cNvSpPr/>
          <p:nvPr/>
        </p:nvSpPr>
        <p:spPr>
          <a:xfrm>
            <a:off x="284367" y="4117658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Critère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: Migration live réussie en moins de 60s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>
            <a:off x="516017" y="405408"/>
            <a:ext cx="4381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900"/>
              <a:buFont typeface="Libre Baskerville"/>
              <a:buNone/>
            </a:pPr>
            <a:r>
              <a:rPr b="0" i="0" lang="en-US" sz="2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Processus Intra-Cluster</a:t>
            </a:r>
            <a:endParaRPr b="0" i="0" sz="2900" u="none" cap="none" strike="noStrike"/>
          </a:p>
        </p:txBody>
      </p:sp>
      <p:pic>
        <p:nvPicPr>
          <p:cNvPr descr="preencoded.png" id="187" name="Google Shape;1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555" y="1160978"/>
            <a:ext cx="4532828" cy="58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9728954" y="1971794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 Validation Nova</a:t>
            </a:r>
            <a:endParaRPr b="0" i="0" sz="1450" u="none" cap="none" strike="noStrike"/>
          </a:p>
        </p:txBody>
      </p:sp>
      <p:sp>
        <p:nvSpPr>
          <p:cNvPr id="189" name="Google Shape;189;p22"/>
          <p:cNvSpPr/>
          <p:nvPr/>
        </p:nvSpPr>
        <p:spPr>
          <a:xfrm>
            <a:off x="9728954" y="2290524"/>
            <a:ext cx="4238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Vérification de la mise à jour du statut de la VM dans OpenStack Nova.</a:t>
            </a:r>
            <a:endParaRPr b="0" i="0" sz="1150" u="none" cap="none" strike="noStrike"/>
          </a:p>
        </p:txBody>
      </p:sp>
      <p:sp>
        <p:nvSpPr>
          <p:cNvPr id="190" name="Google Shape;190;p22"/>
          <p:cNvSpPr/>
          <p:nvPr/>
        </p:nvSpPr>
        <p:spPr>
          <a:xfrm>
            <a:off x="784242" y="2850456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Validation Nova</a:t>
            </a:r>
            <a:endParaRPr b="0" i="0" sz="1150" u="none" cap="none" strike="noStrike"/>
          </a:p>
        </p:txBody>
      </p:sp>
      <p:sp>
        <p:nvSpPr>
          <p:cNvPr id="191" name="Google Shape;191;p22"/>
          <p:cNvSpPr/>
          <p:nvPr/>
        </p:nvSpPr>
        <p:spPr>
          <a:xfrm>
            <a:off x="1113442" y="3174578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Vérification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de la mise à jour du statut de la VM dans OpenStack Nova</a:t>
            </a:r>
            <a:endParaRPr b="0" i="0" sz="1150" u="none" cap="none" strike="noStrike"/>
          </a:p>
        </p:txBody>
      </p:sp>
      <p:sp>
        <p:nvSpPr>
          <p:cNvPr id="192" name="Google Shape;192;p22"/>
          <p:cNvSpPr/>
          <p:nvPr/>
        </p:nvSpPr>
        <p:spPr>
          <a:xfrm>
            <a:off x="1300217" y="3498699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Exemple de log de migration réussie</a:t>
            </a:r>
            <a:endParaRPr b="0" i="0" sz="1150" u="none" cap="none" strike="noStrike"/>
          </a:p>
        </p:txBody>
      </p:sp>
      <p:sp>
        <p:nvSpPr>
          <p:cNvPr id="193" name="Google Shape;193;p22"/>
          <p:cNvSpPr/>
          <p:nvPr/>
        </p:nvSpPr>
        <p:spPr>
          <a:xfrm>
            <a:off x="1440315" y="3822837"/>
            <a:ext cx="13318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[2025-03-14 12:34:56] INFO: Début de la migration pour vm_123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[2025-03-14 12:35:50] INFO: Migration terminée avec succès (durée : 54s)</a:t>
            </a:r>
            <a:endParaRPr b="0" i="0" sz="1150" u="none" cap="none" strike="noStrike"/>
          </a:p>
        </p:txBody>
      </p:sp>
      <p:sp>
        <p:nvSpPr>
          <p:cNvPr id="194" name="Google Shape;194;p22"/>
          <p:cNvSpPr/>
          <p:nvPr/>
        </p:nvSpPr>
        <p:spPr>
          <a:xfrm>
            <a:off x="2466753" y="4883515"/>
            <a:ext cx="133182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[Cluster A]         [Cluster B]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             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+------------+    +------------+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VLAN: 42   |    | VLAN: 42 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| 10.42.0.1  |    | 10.42.0.2  |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+------------+    +------------+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\\               /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 \\             /</a:t>
            </a:r>
            <a:endParaRPr b="0" i="0" sz="1150" u="none" cap="none" strike="noStrike"/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Consolas"/>
              <a:buNone/>
            </a:pPr>
            <a:r>
              <a:rPr b="0" i="0" lang="en-US" sz="1150" u="none" cap="none" strike="noStrike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[Interconnexion Neutron]</a:t>
            </a:r>
            <a:endParaRPr b="0" i="0" sz="1150" u="none" cap="none" strike="noStrike"/>
          </a:p>
        </p:txBody>
      </p:sp>
      <p:sp>
        <p:nvSpPr>
          <p:cNvPr id="195" name="Google Shape;195;p22"/>
          <p:cNvSpPr/>
          <p:nvPr/>
        </p:nvSpPr>
        <p:spPr>
          <a:xfrm>
            <a:off x="2076567" y="4471077"/>
            <a:ext cx="1359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150"/>
              <a:buFont typeface="DM Sans"/>
              <a:buNone/>
            </a:pPr>
            <a:r>
              <a:rPr b="1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Diagramme simplifié</a:t>
            </a:r>
            <a:r>
              <a:rPr b="0" i="0" lang="en-US" sz="11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illustrant la réaffectation du réseau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